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455988" cy="2519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186" d="100"/>
          <a:sy n="186" d="100"/>
        </p:scale>
        <p:origin x="143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199" y="412312"/>
            <a:ext cx="2937590" cy="877112"/>
          </a:xfrm>
        </p:spPr>
        <p:txBody>
          <a:bodyPr anchor="b"/>
          <a:lstStyle>
            <a:lvl1pPr algn="ctr">
              <a:defRPr sz="220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9" y="1323249"/>
            <a:ext cx="2591991" cy="608263"/>
          </a:xfrm>
        </p:spPr>
        <p:txBody>
          <a:bodyPr/>
          <a:lstStyle>
            <a:lvl1pPr marL="0" indent="0" algn="ctr">
              <a:buNone/>
              <a:defRPr sz="882"/>
            </a:lvl1pPr>
            <a:lvl2pPr marL="167975" indent="0" algn="ctr">
              <a:buNone/>
              <a:defRPr sz="735"/>
            </a:lvl2pPr>
            <a:lvl3pPr marL="335951" indent="0" algn="ctr">
              <a:buNone/>
              <a:defRPr sz="661"/>
            </a:lvl3pPr>
            <a:lvl4pPr marL="503926" indent="0" algn="ctr">
              <a:buNone/>
              <a:defRPr sz="588"/>
            </a:lvl4pPr>
            <a:lvl5pPr marL="671901" indent="0" algn="ctr">
              <a:buNone/>
              <a:defRPr sz="588"/>
            </a:lvl5pPr>
            <a:lvl6pPr marL="839876" indent="0" algn="ctr">
              <a:buNone/>
              <a:defRPr sz="588"/>
            </a:lvl6pPr>
            <a:lvl7pPr marL="1007852" indent="0" algn="ctr">
              <a:buNone/>
              <a:defRPr sz="588"/>
            </a:lvl7pPr>
            <a:lvl8pPr marL="1175827" indent="0" algn="ctr">
              <a:buNone/>
              <a:defRPr sz="588"/>
            </a:lvl8pPr>
            <a:lvl9pPr marL="1343802" indent="0" algn="ctr">
              <a:buNone/>
              <a:defRPr sz="58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81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38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73192" y="134133"/>
            <a:ext cx="745197" cy="21350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600" y="134133"/>
            <a:ext cx="2192392" cy="21350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67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62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99" y="628092"/>
            <a:ext cx="2980790" cy="1047985"/>
          </a:xfrm>
        </p:spPr>
        <p:txBody>
          <a:bodyPr anchor="b"/>
          <a:lstStyle>
            <a:lvl1pPr>
              <a:defRPr sz="220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799" y="1685991"/>
            <a:ext cx="2980790" cy="551110"/>
          </a:xfrm>
        </p:spPr>
        <p:txBody>
          <a:bodyPr/>
          <a:lstStyle>
            <a:lvl1pPr marL="0" indent="0">
              <a:buNone/>
              <a:defRPr sz="882">
                <a:solidFill>
                  <a:schemeClr val="tx1"/>
                </a:solidFill>
              </a:defRPr>
            </a:lvl1pPr>
            <a:lvl2pPr marL="167975" indent="0">
              <a:buNone/>
              <a:defRPr sz="735">
                <a:solidFill>
                  <a:schemeClr val="tx1">
                    <a:tint val="75000"/>
                  </a:schemeClr>
                </a:solidFill>
              </a:defRPr>
            </a:lvl2pPr>
            <a:lvl3pPr marL="335951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3pPr>
            <a:lvl4pPr marL="50392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4pPr>
            <a:lvl5pPr marL="671901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5pPr>
            <a:lvl6pPr marL="83987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6pPr>
            <a:lvl7pPr marL="100785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7pPr>
            <a:lvl8pPr marL="1175827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8pPr>
            <a:lvl9pPr marL="134380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25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99" y="670664"/>
            <a:ext cx="1468795" cy="15985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9594" y="670664"/>
            <a:ext cx="1468795" cy="15985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55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" y="134133"/>
            <a:ext cx="2980790" cy="48696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050" y="617594"/>
            <a:ext cx="1462045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050" y="920267"/>
            <a:ext cx="1462045" cy="13535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9594" y="617594"/>
            <a:ext cx="1469245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9594" y="920267"/>
            <a:ext cx="1469245" cy="13535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28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3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18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" y="167958"/>
            <a:ext cx="1114646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245" y="362742"/>
            <a:ext cx="1749594" cy="1790381"/>
          </a:xfrm>
        </p:spPr>
        <p:txBody>
          <a:bodyPr/>
          <a:lstStyle>
            <a:lvl1pPr>
              <a:defRPr sz="1176"/>
            </a:lvl1pPr>
            <a:lvl2pPr>
              <a:defRPr sz="1029"/>
            </a:lvl2pPr>
            <a:lvl3pPr>
              <a:defRPr sz="882"/>
            </a:lvl3pPr>
            <a:lvl4pPr>
              <a:defRPr sz="735"/>
            </a:lvl4pPr>
            <a:lvl5pPr>
              <a:defRPr sz="735"/>
            </a:lvl5pPr>
            <a:lvl6pPr>
              <a:defRPr sz="735"/>
            </a:lvl6pPr>
            <a:lvl7pPr>
              <a:defRPr sz="735"/>
            </a:lvl7pPr>
            <a:lvl8pPr>
              <a:defRPr sz="735"/>
            </a:lvl8pPr>
            <a:lvl9pPr>
              <a:defRPr sz="73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" y="755809"/>
            <a:ext cx="1114646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51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" y="167958"/>
            <a:ext cx="1114646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69245" y="362742"/>
            <a:ext cx="1749594" cy="1790381"/>
          </a:xfrm>
        </p:spPr>
        <p:txBody>
          <a:bodyPr anchor="t"/>
          <a:lstStyle>
            <a:lvl1pPr marL="0" indent="0">
              <a:buNone/>
              <a:defRPr sz="1176"/>
            </a:lvl1pPr>
            <a:lvl2pPr marL="167975" indent="0">
              <a:buNone/>
              <a:defRPr sz="1029"/>
            </a:lvl2pPr>
            <a:lvl3pPr marL="335951" indent="0">
              <a:buNone/>
              <a:defRPr sz="882"/>
            </a:lvl3pPr>
            <a:lvl4pPr marL="503926" indent="0">
              <a:buNone/>
              <a:defRPr sz="735"/>
            </a:lvl4pPr>
            <a:lvl5pPr marL="671901" indent="0">
              <a:buNone/>
              <a:defRPr sz="735"/>
            </a:lvl5pPr>
            <a:lvl6pPr marL="839876" indent="0">
              <a:buNone/>
              <a:defRPr sz="735"/>
            </a:lvl6pPr>
            <a:lvl7pPr marL="1007852" indent="0">
              <a:buNone/>
              <a:defRPr sz="735"/>
            </a:lvl7pPr>
            <a:lvl8pPr marL="1175827" indent="0">
              <a:buNone/>
              <a:defRPr sz="735"/>
            </a:lvl8pPr>
            <a:lvl9pPr marL="1343802" indent="0">
              <a:buNone/>
              <a:defRPr sz="73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" y="755809"/>
            <a:ext cx="1114646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09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599" y="134133"/>
            <a:ext cx="2980790" cy="486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599" y="670664"/>
            <a:ext cx="2980790" cy="159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7599" y="2335077"/>
            <a:ext cx="777597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D6E32-AC69-406F-A35B-6EAFEEF0329F}" type="datetimeFigureOut">
              <a:rPr lang="pt-BR" smtClean="0"/>
              <a:t>11/10/2021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4796" y="2335077"/>
            <a:ext cx="1166396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40792" y="2335077"/>
            <a:ext cx="777597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235CB-1A36-4A39-BC2B-20CA3E51F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3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35951" rtl="0" eaLnBrk="1" latinLnBrk="0" hangingPunct="1">
        <a:lnSpc>
          <a:spcPct val="90000"/>
        </a:lnSpc>
        <a:spcBef>
          <a:spcPct val="0"/>
        </a:spcBef>
        <a:buNone/>
        <a:defRPr sz="16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88" indent="-83988" algn="l" defTabSz="335951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029" kern="1200">
          <a:solidFill>
            <a:schemeClr val="tx1"/>
          </a:solidFill>
          <a:latin typeface="+mn-lt"/>
          <a:ea typeface="+mn-ea"/>
          <a:cs typeface="+mn-cs"/>
        </a:defRPr>
      </a:lvl1pPr>
      <a:lvl2pPr marL="25196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2pPr>
      <a:lvl3pPr marL="419938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3pPr>
      <a:lvl4pPr marL="58791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75588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923864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9183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259815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427790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7975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3595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3pPr>
      <a:lvl4pPr marL="50392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67190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83987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0785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175827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34380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IMA - CIMVI - Consórcio Intermunicipal do Médio Vale do Itajaí">
            <a:extLst>
              <a:ext uri="{FF2B5EF4-FFF2-40B4-BE49-F238E27FC236}">
                <a16:creationId xmlns:a16="http://schemas.microsoft.com/office/drawing/2014/main" id="{31C29CC0-5619-4A13-8E7F-813BEEAACA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02"/>
          <a:stretch/>
        </p:blipFill>
        <p:spPr bwMode="auto">
          <a:xfrm>
            <a:off x="58839" y="388185"/>
            <a:ext cx="700703" cy="28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tipo do Governo de Santa Catarina é readequado pela Secretaria de  Comunicação | AcontecendoAqui">
            <a:extLst>
              <a:ext uri="{FF2B5EF4-FFF2-40B4-BE49-F238E27FC236}">
                <a16:creationId xmlns:a16="http://schemas.microsoft.com/office/drawing/2014/main" id="{0B495892-DCB1-4F7D-983C-CFCBDA413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435" y="327561"/>
            <a:ext cx="387714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6E872043-1F15-4B35-A7CB-4A7AB2E23420}"/>
              </a:ext>
            </a:extLst>
          </p:cNvPr>
          <p:cNvSpPr/>
          <p:nvPr/>
        </p:nvSpPr>
        <p:spPr>
          <a:xfrm>
            <a:off x="58840" y="327562"/>
            <a:ext cx="3338309" cy="18642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61BCEA3-BF90-4441-ACC6-74B23B051E82}"/>
              </a:ext>
            </a:extLst>
          </p:cNvPr>
          <p:cNvSpPr txBox="1"/>
          <p:nvPr/>
        </p:nvSpPr>
        <p:spPr>
          <a:xfrm>
            <a:off x="58839" y="348398"/>
            <a:ext cx="333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</a:p>
          <a:p>
            <a:pPr algn="ctr"/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INSTITUTO DO MEIO AMBIENTE – IMA</a:t>
            </a:r>
          </a:p>
          <a:p>
            <a:pPr algn="ctr"/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DIRETORIA DE REGULARIZAÇÃO AMBIENTAL 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DD52987-B0C2-4F4F-AC29-41ABB1A34A74}"/>
              </a:ext>
            </a:extLst>
          </p:cNvPr>
          <p:cNvCxnSpPr>
            <a:cxnSpLocks/>
          </p:cNvCxnSpPr>
          <p:nvPr/>
        </p:nvCxnSpPr>
        <p:spPr>
          <a:xfrm>
            <a:off x="58840" y="738566"/>
            <a:ext cx="33383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E7FC62F-AAE8-4928-BDF3-04B36AD2DF26}"/>
              </a:ext>
            </a:extLst>
          </p:cNvPr>
          <p:cNvSpPr txBox="1"/>
          <p:nvPr/>
        </p:nvSpPr>
        <p:spPr>
          <a:xfrm>
            <a:off x="58840" y="741384"/>
            <a:ext cx="3338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EDITAL DE PUBLICIDADE DE RIMA</a:t>
            </a:r>
          </a:p>
          <a:p>
            <a:pPr algn="ctr"/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DA LAVRA A CÉU ABERTO DA BRITAX BRITAGEM E CONSTRUÇÕES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17569FF-C8FE-4361-9BA1-5FBEAC45E0BF}"/>
              </a:ext>
            </a:extLst>
          </p:cNvPr>
          <p:cNvSpPr txBox="1"/>
          <p:nvPr/>
        </p:nvSpPr>
        <p:spPr>
          <a:xfrm>
            <a:off x="58840" y="1003114"/>
            <a:ext cx="33383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O Instituto do Meio Ambiente de Santa Catarina – IMA torna público que se encontra disponível para consulta pública em seu site: </a:t>
            </a:r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http://britax.ind.br/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no site </a:t>
            </a:r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estrategiasambientais.com.br, 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no site do Grupo H2O: </a:t>
            </a:r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http://www.grupoh2o.com.br/ 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e no site do IMA: </a:t>
            </a:r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https://ima.sc.gov.br/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cópia do Relatório de Impacto Ambiental – RIMA do empreendimento de Lavra a Céu Aberto, de responsabilidade da BRITAX BRITAGEM E CONSTRUÇÕES. Também está disponível para solicitação de envio digital pelos e-mails </a:t>
            </a:r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contato@britax.ind.br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dick@estrategiasambientais.com.br 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gustavo@grupoh2o.com.br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A partir de 08/10/2021, com a publicação em meio oficial, fica estabelecido o prazo de 45 (quarenta e cinco) dias, para o recebimento de comentários relativos ao RIMA e das solicitações de Audiência Pública. Este edital atende as Resoluções n° 001/86 e 009/87 do CONAMA e 98/2017 do CONSEMA/SC.</a:t>
            </a:r>
          </a:p>
          <a:p>
            <a:pPr algn="just"/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3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217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Carlos Benincá</dc:creator>
  <cp:lastModifiedBy>Jean Carlos Benincá</cp:lastModifiedBy>
  <cp:revision>4</cp:revision>
  <dcterms:created xsi:type="dcterms:W3CDTF">2021-10-11T18:51:11Z</dcterms:created>
  <dcterms:modified xsi:type="dcterms:W3CDTF">2021-10-11T19:16:16Z</dcterms:modified>
</cp:coreProperties>
</file>